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0" r:id="rId2"/>
    <p:sldId id="261" r:id="rId3"/>
    <p:sldId id="308" r:id="rId4"/>
    <p:sldId id="312" r:id="rId5"/>
    <p:sldId id="305" r:id="rId6"/>
    <p:sldId id="313" r:id="rId7"/>
    <p:sldId id="306" r:id="rId8"/>
    <p:sldId id="314" r:id="rId9"/>
    <p:sldId id="309" r:id="rId10"/>
    <p:sldId id="315" r:id="rId11"/>
    <p:sldId id="317" r:id="rId12"/>
    <p:sldId id="311" r:id="rId13"/>
    <p:sldId id="316" r:id="rId14"/>
    <p:sldId id="31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868">
          <p15:clr>
            <a:srgbClr val="A4A3A4"/>
          </p15:clr>
        </p15:guide>
        <p15:guide id="3" orient="horz" pos="381">
          <p15:clr>
            <a:srgbClr val="A4A3A4"/>
          </p15:clr>
        </p15:guide>
        <p15:guide id="4" orient="horz" pos="2206">
          <p15:clr>
            <a:srgbClr val="A4A3A4"/>
          </p15:clr>
        </p15:guide>
        <p15:guide id="5" pos="347">
          <p15:clr>
            <a:srgbClr val="A4A3A4"/>
          </p15:clr>
        </p15:guide>
        <p15:guide id="6" pos="7355">
          <p15:clr>
            <a:srgbClr val="A4A3A4"/>
          </p15:clr>
        </p15:guide>
        <p15:guide id="7" pos="3842">
          <p15:clr>
            <a:srgbClr val="A4A3A4"/>
          </p15:clr>
        </p15:guide>
        <p15:guide id="8" pos="34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5789" autoAdjust="0"/>
  </p:normalViewPr>
  <p:slideViewPr>
    <p:cSldViewPr snapToGrid="0" showGuides="1">
      <p:cViewPr varScale="1">
        <p:scale>
          <a:sx n="81" d="100"/>
          <a:sy n="81" d="100"/>
        </p:scale>
        <p:origin x="677" y="62"/>
      </p:cViewPr>
      <p:guideLst>
        <p:guide orient="horz" pos="4065"/>
        <p:guide orient="horz" pos="868"/>
        <p:guide orient="horz" pos="381"/>
        <p:guide orient="horz" pos="2206"/>
        <p:guide pos="347"/>
        <p:guide pos="7355"/>
        <p:guide pos="3842"/>
        <p:guide pos="34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75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charset="0"/>
              </a:defRPr>
            </a:lvl1pPr>
          </a:lstStyle>
          <a:p>
            <a:fld id="{7427AE1C-C8CA-495D-A1C3-F4E19E455D4D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charset="0"/>
              </a:defRPr>
            </a:lvl1pPr>
          </a:lstStyle>
          <a:p>
            <a:fld id="{572CFE39-E4F3-4BD9-A16E-9B3A0A705C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67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53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111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077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10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936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19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2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8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8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6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2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59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315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44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11D0-9A6A-4745-A630-3246110313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3D8C-2C4B-4342-80F1-9B8A0E6BA8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charset="0"/>
          <a:ea typeface="+mj-ea"/>
          <a:cs typeface="微软雅黑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553146" y="2771771"/>
            <a:ext cx="7647051" cy="1693903"/>
            <a:chOff x="18175157" y="1237669"/>
            <a:chExt cx="6799393" cy="1693904"/>
          </a:xfrm>
        </p:grpSpPr>
        <p:sp>
          <p:nvSpPr>
            <p:cNvPr id="10" name="文本框 9"/>
            <p:cNvSpPr txBox="1"/>
            <p:nvPr/>
          </p:nvSpPr>
          <p:spPr>
            <a:xfrm>
              <a:off x="18175157" y="1237669"/>
              <a:ext cx="6646652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600" dirty="0" err="1">
                  <a:solidFill>
                    <a:schemeClr val="accent4"/>
                  </a:solidFill>
                  <a:latin typeface="方正正大黑简体" charset="0"/>
                  <a:ea typeface="方正正大黑简体" charset="0"/>
                  <a:cs typeface="微软雅黑" charset="0"/>
                </a:rPr>
                <a:t>PingPong</a:t>
              </a:r>
              <a:r>
                <a:rPr lang="zh-CN" altLang="en-US" sz="5600" dirty="0">
                  <a:solidFill>
                    <a:schemeClr val="accent4"/>
                  </a:solidFill>
                  <a:latin typeface="方正正大黑简体" charset="0"/>
                  <a:ea typeface="方正正大黑简体" charset="0"/>
                  <a:cs typeface="微软雅黑" charset="0"/>
                </a:rPr>
                <a:t>分析文件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187988" y="2223687"/>
              <a:ext cx="6786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109-1</a:t>
              </a:r>
              <a:r>
                <a:rPr lang="zh-TW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機器學習 </a:t>
              </a:r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Homework </a:t>
              </a:r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4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2"/>
            <a:ext cx="4823439" cy="3501288"/>
            <a:chOff x="0" y="-2"/>
            <a:chExt cx="4823439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34668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34668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9763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7782117" y="4599918"/>
            <a:ext cx="432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指導老師：</a:t>
            </a:r>
            <a:endParaRPr lang="en-US" altLang="zh-TW" dirty="0" smtClean="0"/>
          </a:p>
          <a:p>
            <a:pPr marL="1074738"/>
            <a:r>
              <a:rPr lang="zh-TW" altLang="en-US" dirty="0" smtClean="0"/>
              <a:t>陳朝烈</a:t>
            </a:r>
            <a:endParaRPr lang="en-US" altLang="zh-TW" dirty="0" smtClean="0"/>
          </a:p>
          <a:p>
            <a:r>
              <a:rPr lang="zh-TW" altLang="en-US" dirty="0" smtClean="0"/>
              <a:t>組員名單：</a:t>
            </a:r>
            <a:endParaRPr lang="en-US" altLang="zh-TW" dirty="0" smtClean="0"/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0652001 </a:t>
            </a:r>
            <a:r>
              <a:rPr lang="zh-TW" altLang="en-US" dirty="0"/>
              <a:t>江承修</a:t>
            </a:r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0652013 </a:t>
            </a:r>
            <a:r>
              <a:rPr lang="zh-TW" altLang="en-US" dirty="0"/>
              <a:t>蕭宇謙</a:t>
            </a:r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0652068 </a:t>
            </a:r>
            <a:r>
              <a:rPr lang="zh-TW" altLang="en-US" dirty="0"/>
              <a:t>潘名</a:t>
            </a:r>
            <a:r>
              <a:rPr lang="zh-TW" altLang="en-US" dirty="0" smtClean="0"/>
              <a:t>洲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548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設計</a:t>
            </a:r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– </a:t>
            </a:r>
            <a:r>
              <a:rPr lang="en-US" altLang="zh-TW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Rulebase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1294133" y="2068664"/>
            <a:ext cx="9713095" cy="3586007"/>
            <a:chOff x="1294133" y="2068664"/>
            <a:chExt cx="9713095" cy="3586007"/>
          </a:xfrm>
        </p:grpSpPr>
        <p:sp>
          <p:nvSpPr>
            <p:cNvPr id="4" name="橢圓 3"/>
            <p:cNvSpPr/>
            <p:nvPr/>
          </p:nvSpPr>
          <p:spPr>
            <a:xfrm>
              <a:off x="1294133" y="2068664"/>
              <a:ext cx="1257255" cy="809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START</a:t>
              </a:r>
              <a:endParaRPr lang="zh-TW" altLang="en-US" sz="16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300387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P1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65356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等待</a:t>
              </a:r>
              <a:r>
                <a:rPr lang="en-US" altLang="zh-TW" sz="1600" dirty="0" smtClean="0"/>
                <a:t>P2</a:t>
              </a:r>
            </a:p>
            <a:p>
              <a:pPr algn="ctr"/>
              <a:r>
                <a:rPr lang="zh-TW" altLang="en-US" sz="1600" dirty="0" smtClean="0"/>
                <a:t>擊球</a:t>
              </a:r>
              <a:r>
                <a:rPr lang="en-US" altLang="zh-TW" sz="1600" dirty="0" smtClean="0"/>
                <a:t>/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cxnSp>
          <p:nvCxnSpPr>
            <p:cNvPr id="7" name="直線單箭頭接點 6"/>
            <p:cNvCxnSpPr>
              <a:stCxn id="4" idx="6"/>
              <a:endCxn id="5" idx="1"/>
            </p:cNvCxnSpPr>
            <p:nvPr/>
          </p:nvCxnSpPr>
          <p:spPr>
            <a:xfrm>
              <a:off x="255138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>
              <a:stCxn id="5" idx="3"/>
              <a:endCxn id="21" idx="1"/>
            </p:cNvCxnSpPr>
            <p:nvPr/>
          </p:nvCxnSpPr>
          <p:spPr>
            <a:xfrm>
              <a:off x="420107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630325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P2</a:t>
              </a:r>
            </a:p>
            <a:p>
              <a:pPr algn="ctr"/>
              <a:r>
                <a:rPr lang="zh-TW" altLang="en-US" sz="1600" dirty="0" smtClean="0"/>
                <a:t>擊球</a:t>
              </a:r>
              <a:r>
                <a:rPr lang="en-US" altLang="zh-TW" sz="1600" dirty="0" smtClean="0"/>
                <a:t>/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cxnSp>
          <p:nvCxnSpPr>
            <p:cNvPr id="12" name="直線單箭頭接點 11"/>
            <p:cNvCxnSpPr>
              <a:stCxn id="21" idx="3"/>
              <a:endCxn id="22" idx="1"/>
            </p:cNvCxnSpPr>
            <p:nvPr/>
          </p:nvCxnSpPr>
          <p:spPr>
            <a:xfrm>
              <a:off x="585076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795294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計算落點</a:t>
              </a:r>
              <a:endParaRPr lang="zh-TW" altLang="en-US" sz="1600" dirty="0"/>
            </a:p>
          </p:txBody>
        </p:sp>
        <p:cxnSp>
          <p:nvCxnSpPr>
            <p:cNvPr id="27" name="直線單箭頭接點 26"/>
            <p:cNvCxnSpPr>
              <a:stCxn id="22" idx="3"/>
              <a:endCxn id="25" idx="1"/>
            </p:cNvCxnSpPr>
            <p:nvPr/>
          </p:nvCxnSpPr>
          <p:spPr>
            <a:xfrm>
              <a:off x="750045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960263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球拍移動至球落點</a:t>
              </a:r>
              <a:endParaRPr lang="zh-TW" altLang="en-US" sz="1600" dirty="0"/>
            </a:p>
          </p:txBody>
        </p:sp>
        <p:sp>
          <p:nvSpPr>
            <p:cNvPr id="31" name="流程圖: 決策 30"/>
            <p:cNvSpPr/>
            <p:nvPr/>
          </p:nvSpPr>
          <p:spPr>
            <a:xfrm>
              <a:off x="9395244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是否擊球</a:t>
              </a:r>
              <a:endParaRPr lang="zh-TW" altLang="en-US" dirty="0"/>
            </a:p>
          </p:txBody>
        </p:sp>
        <p:cxnSp>
          <p:nvCxnSpPr>
            <p:cNvPr id="33" name="直線單箭頭接點 32"/>
            <p:cNvCxnSpPr>
              <a:stCxn id="25" idx="3"/>
              <a:endCxn id="28" idx="1"/>
            </p:cNvCxnSpPr>
            <p:nvPr/>
          </p:nvCxnSpPr>
          <p:spPr>
            <a:xfrm>
              <a:off x="915014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28" idx="2"/>
              <a:endCxn id="31" idx="0"/>
            </p:cNvCxnSpPr>
            <p:nvPr/>
          </p:nvCxnSpPr>
          <p:spPr>
            <a:xfrm>
              <a:off x="10201236" y="2878130"/>
              <a:ext cx="0" cy="5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流程圖: 決策 36"/>
            <p:cNvSpPr/>
            <p:nvPr/>
          </p:nvSpPr>
          <p:spPr>
            <a:xfrm>
              <a:off x="5416680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P1</a:t>
              </a:r>
              <a:r>
                <a:rPr lang="zh-TW" altLang="en-US" sz="1600" dirty="0" smtClean="0"/>
                <a:t>是否得分</a:t>
              </a:r>
              <a:endParaRPr lang="zh-TW" altLang="en-US" sz="1600" dirty="0"/>
            </a:p>
          </p:txBody>
        </p:sp>
        <p:sp>
          <p:nvSpPr>
            <p:cNvPr id="38" name="流程圖: 決策 37"/>
            <p:cNvSpPr/>
            <p:nvPr/>
          </p:nvSpPr>
          <p:spPr>
            <a:xfrm>
              <a:off x="7455678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達到獲勝門檻</a:t>
              </a:r>
              <a:endParaRPr lang="zh-TW" altLang="en-US" sz="1600" dirty="0"/>
            </a:p>
          </p:txBody>
        </p:sp>
        <p:cxnSp>
          <p:nvCxnSpPr>
            <p:cNvPr id="40" name="直線單箭頭接點 39"/>
            <p:cNvCxnSpPr>
              <a:stCxn id="31" idx="1"/>
              <a:endCxn id="38" idx="3"/>
            </p:cNvCxnSpPr>
            <p:nvPr/>
          </p:nvCxnSpPr>
          <p:spPr>
            <a:xfrm flipH="1">
              <a:off x="9067662" y="3870284"/>
              <a:ext cx="327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38" idx="1"/>
              <a:endCxn id="37" idx="3"/>
            </p:cNvCxnSpPr>
            <p:nvPr/>
          </p:nvCxnSpPr>
          <p:spPr>
            <a:xfrm flipH="1">
              <a:off x="7028664" y="3870284"/>
              <a:ext cx="4270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字方塊 42"/>
            <p:cNvSpPr txBox="1"/>
            <p:nvPr/>
          </p:nvSpPr>
          <p:spPr>
            <a:xfrm>
              <a:off x="9150148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202312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9602634" y="4823510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球拍回</a:t>
              </a:r>
              <a:endParaRPr lang="en-US" altLang="zh-TW" sz="1600" dirty="0" smtClean="0"/>
            </a:p>
            <a:p>
              <a:pPr algn="ctr"/>
              <a:r>
                <a:rPr lang="zh-TW" altLang="en-US" sz="1600" dirty="0" smtClean="0"/>
                <a:t>到中</a:t>
              </a:r>
              <a:r>
                <a:rPr lang="zh-TW" altLang="en-US" sz="1600" dirty="0"/>
                <a:t>間</a:t>
              </a:r>
            </a:p>
          </p:txBody>
        </p:sp>
        <p:sp>
          <p:nvSpPr>
            <p:cNvPr id="46" name="橢圓 45"/>
            <p:cNvSpPr/>
            <p:nvPr/>
          </p:nvSpPr>
          <p:spPr>
            <a:xfrm>
              <a:off x="7633042" y="4845205"/>
              <a:ext cx="1257255" cy="809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START</a:t>
              </a:r>
              <a:endParaRPr lang="zh-TW" altLang="en-US" sz="16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201236" y="426303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8261670" y="4322937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cxnSp>
          <p:nvCxnSpPr>
            <p:cNvPr id="50" name="直線單箭頭接點 49"/>
            <p:cNvCxnSpPr>
              <a:stCxn id="38" idx="2"/>
              <a:endCxn id="46" idx="0"/>
            </p:cNvCxnSpPr>
            <p:nvPr/>
          </p:nvCxnSpPr>
          <p:spPr>
            <a:xfrm>
              <a:off x="8261670" y="4322937"/>
              <a:ext cx="0" cy="522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31" idx="2"/>
              <a:endCxn id="45" idx="0"/>
            </p:cNvCxnSpPr>
            <p:nvPr/>
          </p:nvCxnSpPr>
          <p:spPr>
            <a:xfrm>
              <a:off x="10201236" y="4322937"/>
              <a:ext cx="0" cy="50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5149136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cxnSp>
          <p:nvCxnSpPr>
            <p:cNvPr id="59" name="肘形接點 58"/>
            <p:cNvCxnSpPr>
              <a:stCxn id="45" idx="2"/>
              <a:endCxn id="21" idx="2"/>
            </p:cNvCxnSpPr>
            <p:nvPr/>
          </p:nvCxnSpPr>
          <p:spPr>
            <a:xfrm rot="5400000" flipH="1">
              <a:off x="6349278" y="1781018"/>
              <a:ext cx="2754846" cy="4949070"/>
            </a:xfrm>
            <a:prstGeom prst="bentConnector3">
              <a:avLst>
                <a:gd name="adj1" fmla="val -829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6244278" y="4388557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cxnSp>
          <p:nvCxnSpPr>
            <p:cNvPr id="88" name="肘形接點 87"/>
            <p:cNvCxnSpPr>
              <a:stCxn id="37" idx="2"/>
            </p:cNvCxnSpPr>
            <p:nvPr/>
          </p:nvCxnSpPr>
          <p:spPr>
            <a:xfrm rot="5400000">
              <a:off x="5645086" y="3930017"/>
              <a:ext cx="184666" cy="97050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肘形接點 88"/>
            <p:cNvCxnSpPr>
              <a:stCxn id="37" idx="1"/>
              <a:endCxn id="5" idx="2"/>
            </p:cNvCxnSpPr>
            <p:nvPr/>
          </p:nvCxnSpPr>
          <p:spPr>
            <a:xfrm rot="10800000">
              <a:off x="3602476" y="2878130"/>
              <a:ext cx="1814204" cy="9921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161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548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設計</a:t>
            </a:r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– 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機器學習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303809" y="1273522"/>
            <a:ext cx="9492422" cy="4848755"/>
            <a:chOff x="1303809" y="1273522"/>
            <a:chExt cx="9492422" cy="4848755"/>
          </a:xfrm>
        </p:grpSpPr>
        <p:cxnSp>
          <p:nvCxnSpPr>
            <p:cNvPr id="51" name="直線箭頭接點 37">
              <a:extLst>
                <a:ext uri="{FF2B5EF4-FFF2-40B4-BE49-F238E27FC236}">
                  <a16:creationId xmlns:a16="http://schemas.microsoft.com/office/drawing/2014/main" xmlns="" id="{F53A51CD-A5EF-B54A-A4F9-F5FDF01532F5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640653" y="1954919"/>
              <a:ext cx="0" cy="36209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25">
              <a:extLst>
                <a:ext uri="{FF2B5EF4-FFF2-40B4-BE49-F238E27FC236}">
                  <a16:creationId xmlns:a16="http://schemas.microsoft.com/office/drawing/2014/main" xmlns="" id="{B5B55857-2965-734B-94A7-98201B7A4DAA}"/>
                </a:ext>
              </a:extLst>
            </p:cNvPr>
            <p:cNvCxnSpPr>
              <a:cxnSpLocks/>
            </p:cNvCxnSpPr>
            <p:nvPr/>
          </p:nvCxnSpPr>
          <p:spPr>
            <a:xfrm>
              <a:off x="9616052" y="3125797"/>
              <a:ext cx="0" cy="3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xmlns="" id="{54BBD06C-339C-6345-A96F-A9F7F87E849B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>
              <a:off x="7593972" y="2729929"/>
              <a:ext cx="8270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xmlns="" id="{406FF0DF-92B8-6747-ABB1-614BE01655D6}"/>
                </a:ext>
              </a:extLst>
            </p:cNvPr>
            <p:cNvSpPr/>
            <p:nvPr/>
          </p:nvSpPr>
          <p:spPr>
            <a:xfrm>
              <a:off x="2860285" y="1408510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一方發球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1358ADC7-CD55-914B-88BC-8420874FE522}"/>
                </a:ext>
              </a:extLst>
            </p:cNvPr>
            <p:cNvSpPr/>
            <p:nvPr/>
          </p:nvSpPr>
          <p:spPr>
            <a:xfrm>
              <a:off x="4813604" y="1408510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等待一方擊球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B5E828D9-7B46-9144-95C5-29DF48B513A7}"/>
                </a:ext>
              </a:extLst>
            </p:cNvPr>
            <p:cNvSpPr/>
            <p:nvPr/>
          </p:nvSpPr>
          <p:spPr>
            <a:xfrm>
              <a:off x="6766923" y="1408510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對方擊球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xmlns="" id="{D49EBF4E-8172-054C-AF11-4A946E1D6776}"/>
                </a:ext>
              </a:extLst>
            </p:cNvPr>
            <p:cNvSpPr/>
            <p:nvPr/>
          </p:nvSpPr>
          <p:spPr>
            <a:xfrm>
              <a:off x="8720242" y="1405051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透過參數查表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xmlns="" id="{67C69FA3-CC84-744E-B559-A95DC7B71728}"/>
                </a:ext>
              </a:extLst>
            </p:cNvPr>
            <p:cNvSpPr/>
            <p:nvPr/>
          </p:nvSpPr>
          <p:spPr>
            <a:xfrm>
              <a:off x="4813604" y="5575867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板子移回落點</a:t>
              </a:r>
            </a:p>
          </p:txBody>
        </p:sp>
        <p:sp>
          <p:nvSpPr>
            <p:cNvPr id="65" name="菱形 64">
              <a:extLst>
                <a:ext uri="{FF2B5EF4-FFF2-40B4-BE49-F238E27FC236}">
                  <a16:creationId xmlns:a16="http://schemas.microsoft.com/office/drawing/2014/main" xmlns="" id="{565FCDC8-9FC9-8640-A701-EABC72BF1949}"/>
                </a:ext>
              </a:extLst>
            </p:cNvPr>
            <p:cNvSpPr/>
            <p:nvPr/>
          </p:nvSpPr>
          <p:spPr>
            <a:xfrm>
              <a:off x="8421021" y="2334061"/>
              <a:ext cx="2375210" cy="791736"/>
            </a:xfrm>
            <a:prstGeom prst="diamond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是否查到球落點</a:t>
              </a:r>
            </a:p>
          </p:txBody>
        </p:sp>
        <p:sp>
          <p:nvSpPr>
            <p:cNvPr id="66" name="菱形 65">
              <a:extLst>
                <a:ext uri="{FF2B5EF4-FFF2-40B4-BE49-F238E27FC236}">
                  <a16:creationId xmlns:a16="http://schemas.microsoft.com/office/drawing/2014/main" xmlns="" id="{50B515A7-B128-614C-91DD-7DEF2092AABF}"/>
                </a:ext>
              </a:extLst>
            </p:cNvPr>
            <p:cNvSpPr/>
            <p:nvPr/>
          </p:nvSpPr>
          <p:spPr>
            <a:xfrm>
              <a:off x="8421021" y="4417740"/>
              <a:ext cx="2375210" cy="791736"/>
            </a:xfrm>
            <a:prstGeom prst="diamond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是否查到球落點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xmlns="" id="{D55FA2CF-7664-D040-9E8B-03A59C2E226D}"/>
                </a:ext>
              </a:extLst>
            </p:cNvPr>
            <p:cNvSpPr/>
            <p:nvPr/>
          </p:nvSpPr>
          <p:spPr>
            <a:xfrm>
              <a:off x="8781577" y="5575868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過參數查表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F545CF4E-8B36-9944-8B36-2BB396DD18E6}"/>
                </a:ext>
              </a:extLst>
            </p:cNvPr>
            <p:cNvSpPr/>
            <p:nvPr/>
          </p:nvSpPr>
          <p:spPr>
            <a:xfrm>
              <a:off x="8781577" y="3504939"/>
              <a:ext cx="1654098" cy="546409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過參數查表</a:t>
              </a:r>
            </a:p>
          </p:txBody>
        </p:sp>
        <p:cxnSp>
          <p:nvCxnSpPr>
            <p:cNvPr id="69" name="直線箭頭接點 17">
              <a:extLst>
                <a:ext uri="{FF2B5EF4-FFF2-40B4-BE49-F238E27FC236}">
                  <a16:creationId xmlns:a16="http://schemas.microsoft.com/office/drawing/2014/main" xmlns="" id="{E73EEC4A-FCF4-0645-9E9A-AD2D5DC9FC1E}"/>
                </a:ext>
              </a:extLst>
            </p:cNvPr>
            <p:cNvCxnSpPr>
              <a:endCxn id="60" idx="1"/>
            </p:cNvCxnSpPr>
            <p:nvPr/>
          </p:nvCxnSpPr>
          <p:spPr>
            <a:xfrm>
              <a:off x="2561064" y="1681715"/>
              <a:ext cx="299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19">
              <a:extLst>
                <a:ext uri="{FF2B5EF4-FFF2-40B4-BE49-F238E27FC236}">
                  <a16:creationId xmlns:a16="http://schemas.microsoft.com/office/drawing/2014/main" xmlns="" id="{D66654EE-5E37-8347-838F-444C1FEE1392}"/>
                </a:ext>
              </a:extLst>
            </p:cNvPr>
            <p:cNvCxnSpPr/>
            <p:nvPr/>
          </p:nvCxnSpPr>
          <p:spPr>
            <a:xfrm>
              <a:off x="4514383" y="1678255"/>
              <a:ext cx="299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20">
              <a:extLst>
                <a:ext uri="{FF2B5EF4-FFF2-40B4-BE49-F238E27FC236}">
                  <a16:creationId xmlns:a16="http://schemas.microsoft.com/office/drawing/2014/main" xmlns="" id="{C5DAD1CC-396C-9E4F-A1B9-B9B7B9096441}"/>
                </a:ext>
              </a:extLst>
            </p:cNvPr>
            <p:cNvCxnSpPr/>
            <p:nvPr/>
          </p:nvCxnSpPr>
          <p:spPr>
            <a:xfrm>
              <a:off x="6467702" y="1678255"/>
              <a:ext cx="299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21">
              <a:extLst>
                <a:ext uri="{FF2B5EF4-FFF2-40B4-BE49-F238E27FC236}">
                  <a16:creationId xmlns:a16="http://schemas.microsoft.com/office/drawing/2014/main" xmlns="" id="{D5A35130-448F-C84E-819A-E535604A9B32}"/>
                </a:ext>
              </a:extLst>
            </p:cNvPr>
            <p:cNvCxnSpPr/>
            <p:nvPr/>
          </p:nvCxnSpPr>
          <p:spPr>
            <a:xfrm>
              <a:off x="8421021" y="1678255"/>
              <a:ext cx="2992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22">
              <a:extLst>
                <a:ext uri="{FF2B5EF4-FFF2-40B4-BE49-F238E27FC236}">
                  <a16:creationId xmlns:a16="http://schemas.microsoft.com/office/drawing/2014/main" xmlns="" id="{FAC16A0E-07F9-5E43-B39D-A8EFEC6C0844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9608626" y="1951460"/>
              <a:ext cx="0" cy="3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箭頭接點 26">
              <a:extLst>
                <a:ext uri="{FF2B5EF4-FFF2-40B4-BE49-F238E27FC236}">
                  <a16:creationId xmlns:a16="http://schemas.microsoft.com/office/drawing/2014/main" xmlns="" id="{AB5C379D-7C91-B544-BD9D-F2C758BC1A28}"/>
                </a:ext>
              </a:extLst>
            </p:cNvPr>
            <p:cNvCxnSpPr>
              <a:cxnSpLocks/>
            </p:cNvCxnSpPr>
            <p:nvPr/>
          </p:nvCxnSpPr>
          <p:spPr>
            <a:xfrm>
              <a:off x="9608626" y="4035139"/>
              <a:ext cx="0" cy="3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27">
              <a:extLst>
                <a:ext uri="{FF2B5EF4-FFF2-40B4-BE49-F238E27FC236}">
                  <a16:creationId xmlns:a16="http://schemas.microsoft.com/office/drawing/2014/main" xmlns="" id="{80790A50-3BF6-0D41-91C7-F1406F978DDF}"/>
                </a:ext>
              </a:extLst>
            </p:cNvPr>
            <p:cNvCxnSpPr>
              <a:cxnSpLocks/>
            </p:cNvCxnSpPr>
            <p:nvPr/>
          </p:nvCxnSpPr>
          <p:spPr>
            <a:xfrm>
              <a:off x="9608626" y="5193266"/>
              <a:ext cx="0" cy="3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29">
              <a:extLst>
                <a:ext uri="{FF2B5EF4-FFF2-40B4-BE49-F238E27FC236}">
                  <a16:creationId xmlns:a16="http://schemas.microsoft.com/office/drawing/2014/main" xmlns="" id="{FF087D41-EE43-714F-8B06-9A463531D1CF}"/>
                </a:ext>
              </a:extLst>
            </p:cNvPr>
            <p:cNvCxnSpPr>
              <a:stCxn id="67" idx="1"/>
              <a:endCxn id="64" idx="3"/>
            </p:cNvCxnSpPr>
            <p:nvPr/>
          </p:nvCxnSpPr>
          <p:spPr>
            <a:xfrm flipH="1" flipV="1">
              <a:off x="6467702" y="5849072"/>
              <a:ext cx="23138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xmlns="" id="{7AADB777-1D24-9745-ACFF-BCC5ACBB4D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9305" y="4818923"/>
              <a:ext cx="8117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xmlns="" id="{BA8DC865-BE26-D542-B367-C116A7C24639}"/>
                </a:ext>
              </a:extLst>
            </p:cNvPr>
            <p:cNvCxnSpPr>
              <a:cxnSpLocks/>
            </p:cNvCxnSpPr>
            <p:nvPr/>
          </p:nvCxnSpPr>
          <p:spPr>
            <a:xfrm>
              <a:off x="7593972" y="2729929"/>
              <a:ext cx="30667" cy="3119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xmlns="" id="{A99C784B-9CBA-CB4B-A783-8A2829276B5E}"/>
                </a:ext>
              </a:extLst>
            </p:cNvPr>
            <p:cNvSpPr txBox="1"/>
            <p:nvPr/>
          </p:nvSpPr>
          <p:spPr>
            <a:xfrm>
              <a:off x="7888355" y="2448722"/>
              <a:ext cx="485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kumimoji="1"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xmlns="" id="{C7F8BB8B-2288-0245-B4DA-F117810ECBD9}"/>
                </a:ext>
              </a:extLst>
            </p:cNvPr>
            <p:cNvSpPr txBox="1"/>
            <p:nvPr/>
          </p:nvSpPr>
          <p:spPr>
            <a:xfrm>
              <a:off x="7888355" y="4548612"/>
              <a:ext cx="485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kumimoji="1"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xmlns="" id="{6C6510BF-E48D-8C45-9B4F-19115B15D1AB}"/>
                </a:ext>
              </a:extLst>
            </p:cNvPr>
            <p:cNvSpPr txBox="1"/>
            <p:nvPr/>
          </p:nvSpPr>
          <p:spPr>
            <a:xfrm>
              <a:off x="9153052" y="3144228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No</a:t>
              </a:r>
              <a:endParaRPr kumimoji="1"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xmlns="" id="{0529CF6B-48F2-F741-A813-AE4F4FD764C5}"/>
                </a:ext>
              </a:extLst>
            </p:cNvPr>
            <p:cNvSpPr txBox="1"/>
            <p:nvPr/>
          </p:nvSpPr>
          <p:spPr>
            <a:xfrm>
              <a:off x="9153052" y="5208006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>
                      <a:lumMod val="50000"/>
                    </a:schemeClr>
                  </a:solidFill>
                </a:rPr>
                <a:t>No</a:t>
              </a:r>
              <a:endParaRPr kumimoji="1" lang="zh-TW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3" name="橢圓 82"/>
            <p:cNvSpPr/>
            <p:nvPr/>
          </p:nvSpPr>
          <p:spPr>
            <a:xfrm>
              <a:off x="1303809" y="1273522"/>
              <a:ext cx="1257255" cy="809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START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599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 flipH="1">
            <a:off x="7781802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驗</a:t>
            </a:r>
            <a:r>
              <a:rPr lang="zh-TW" altLang="en-US" sz="48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證</a:t>
            </a:r>
            <a:endParaRPr lang="en-US" altLang="zh-CN" sz="2400" dirty="0">
              <a:solidFill>
                <a:schemeClr val="accent4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 smtClean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05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30" name="等腰三角形 2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0" name="等腰三角形 39"/>
          <p:cNvSpPr/>
          <p:nvPr/>
        </p:nvSpPr>
        <p:spPr>
          <a:xfrm rot="5400000">
            <a:off x="7549623" y="4737500"/>
            <a:ext cx="249378" cy="21498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59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驗證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920337" y="1244338"/>
            <a:ext cx="838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尚未開始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3953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2"/>
            <a:ext cx="4818451" cy="3501288"/>
            <a:chOff x="0" y="-2"/>
            <a:chExt cx="4818451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29680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29680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4775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43020" y="3441758"/>
            <a:ext cx="52437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T</a:t>
            </a:r>
            <a:r>
              <a:rPr lang="en-US" altLang="zh-CN" sz="6000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H</a:t>
            </a:r>
            <a:r>
              <a:rPr lang="en-US" altLang="zh-CN" sz="6000" dirty="0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A</a:t>
            </a:r>
            <a:r>
              <a:rPr lang="en-US" altLang="zh-CN" sz="60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zh-CN" sz="6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</a:rPr>
              <a:t>K</a:t>
            </a:r>
            <a:r>
              <a:rPr lang="en-US" altLang="zh-CN" sz="6000" dirty="0">
                <a:solidFill>
                  <a:schemeClr val="accent6"/>
                </a:solidFill>
                <a:latin typeface="微软雅黑" charset="0"/>
                <a:ea typeface="微软雅黑" charset="0"/>
                <a:cs typeface="微软雅黑" charset="0"/>
              </a:rPr>
              <a:t>S</a:t>
            </a:r>
          </a:p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FORYOUR WATCHING!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602515" y="2972052"/>
            <a:ext cx="3167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目錄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490133" y="1466604"/>
            <a:ext cx="4191194" cy="3934225"/>
            <a:chOff x="5490133" y="1466604"/>
            <a:chExt cx="4191194" cy="3934225"/>
          </a:xfrm>
        </p:grpSpPr>
        <p:sp>
          <p:nvSpPr>
            <p:cNvPr id="54" name="等腰三角形 53"/>
            <p:cNvSpPr/>
            <p:nvPr/>
          </p:nvSpPr>
          <p:spPr>
            <a:xfrm rot="5400000">
              <a:off x="6307813" y="1713057"/>
              <a:ext cx="249378" cy="2149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90133" y="1466604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01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3" name="等腰三角形 82"/>
            <p:cNvSpPr/>
            <p:nvPr/>
          </p:nvSpPr>
          <p:spPr>
            <a:xfrm rot="5400000">
              <a:off x="6307813" y="2519642"/>
              <a:ext cx="249378" cy="21498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5490133" y="2273189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02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7" name="等腰三角形 86"/>
            <p:cNvSpPr/>
            <p:nvPr/>
          </p:nvSpPr>
          <p:spPr>
            <a:xfrm rot="5400000">
              <a:off x="6307813" y="3326227"/>
              <a:ext cx="249378" cy="21498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5490133" y="3079774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03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6307813" y="4132812"/>
              <a:ext cx="249378" cy="21498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490133" y="3886359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04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6307813" y="4939396"/>
              <a:ext cx="249378" cy="21498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5490133" y="4692943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05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6645896" y="1558937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目的</a:t>
              </a:r>
              <a:endParaRPr lang="zh-TW" altLang="en-US" sz="28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6645896" y="2365522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遊戲介面</a:t>
              </a:r>
              <a:endParaRPr lang="zh-TW" altLang="en-US" sz="28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645895" y="3172107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分析</a:t>
              </a:r>
              <a:endParaRPr lang="zh-TW" altLang="en-US" sz="28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6645894" y="3978692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設計</a:t>
              </a:r>
              <a:endParaRPr lang="zh-TW" altLang="en-US" sz="280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6645894" y="4785277"/>
            <a:ext cx="303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驗證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 flipH="1">
            <a:off x="7781802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目的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01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30" name="等腰三角形 2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0" name="等腰三角形 39"/>
          <p:cNvSpPr/>
          <p:nvPr/>
        </p:nvSpPr>
        <p:spPr>
          <a:xfrm rot="5400000">
            <a:off x="7549623" y="4737500"/>
            <a:ext cx="249378" cy="2149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目的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20337" y="1244338"/>
            <a:ext cx="8383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贏過對方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能透過對方擊球點預測掉落</a:t>
            </a:r>
            <a:r>
              <a:rPr lang="zh-TW" altLang="en-US" sz="2800" dirty="0" smtClean="0"/>
              <a:t>點</a:t>
            </a:r>
            <a:endParaRPr lang="en-US" altLang="zh-TW" sz="2800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sz="2800" dirty="0"/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21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7842516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遊戲介面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02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0" name="等腰三角形 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5400000">
            <a:off x="7610336" y="4737500"/>
            <a:ext cx="249378" cy="2149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遊戲介面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xmlns="" id="{E2E0BB6D-8005-4653-A1C7-6871493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937" y="788218"/>
            <a:ext cx="1800225" cy="482917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xmlns="" id="{98D646D1-F9F7-4425-8567-99EEEF2F349B}"/>
              </a:ext>
            </a:extLst>
          </p:cNvPr>
          <p:cNvGrpSpPr/>
          <p:nvPr/>
        </p:nvGrpSpPr>
        <p:grpSpPr>
          <a:xfrm>
            <a:off x="8323773" y="1266465"/>
            <a:ext cx="3050160" cy="4029734"/>
            <a:chOff x="8424411" y="1784397"/>
            <a:chExt cx="3050160" cy="4029734"/>
          </a:xfrm>
        </p:grpSpPr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xmlns="" id="{A1AE8BD8-E512-4E1C-A383-B924D3877643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2311880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xmlns="" id="{F0CF7ED1-A63F-403D-B739-6BCBED64463C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5388635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ADD893B9-5BF0-4511-A3A2-1AD835BC2C40}"/>
                </a:ext>
              </a:extLst>
            </p:cNvPr>
            <p:cNvSpPr/>
            <p:nvPr/>
          </p:nvSpPr>
          <p:spPr>
            <a:xfrm>
              <a:off x="8555641" y="212721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D7FE86B3-8B4A-48EC-85A1-BE2457B3E458}"/>
                </a:ext>
              </a:extLst>
            </p:cNvPr>
            <p:cNvSpPr/>
            <p:nvPr/>
          </p:nvSpPr>
          <p:spPr>
            <a:xfrm>
              <a:off x="8424411" y="5203969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420pixel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2F788BA8-0145-41D0-B1BA-8D7EB6F34BA6}"/>
                </a:ext>
              </a:extLst>
            </p:cNvPr>
            <p:cNvSpPr/>
            <p:nvPr/>
          </p:nvSpPr>
          <p:spPr>
            <a:xfrm>
              <a:off x="10195047" y="5444799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55C343FC-C4B4-49F0-AEFA-514D91A8B7CB}"/>
                </a:ext>
              </a:extLst>
            </p:cNvPr>
            <p:cNvSpPr/>
            <p:nvPr/>
          </p:nvSpPr>
          <p:spPr>
            <a:xfrm>
              <a:off x="10452159" y="1784397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5495F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endParaRPr lang="zh-TW" altLang="en-US" dirty="0">
                <a:solidFill>
                  <a:srgbClr val="5495F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920336" y="1193929"/>
            <a:ext cx="805928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遊戲座標：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*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pixels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球：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像素的綠色方塊。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球將首先從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一側發球，然後每輪改變一次。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球從平台上發球，可以向左或向右發球。如果未在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幀內發球，則會自動向隨機方向發球。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）像素，發球後每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幀增加一次。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+mj-lt"/>
              <a:buAutoNum type="arabicPeriod" startAt="4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該平台是一個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 x 30 pixels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的矩形。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平台的顏色為紅色，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平台的顏色為藍色。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+mj-lt"/>
              <a:buAutoNum type="arabicPeriod" startAt="5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特殊情況：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當球速過快時球會有穿透現象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501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7893800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分析</a:t>
            </a:r>
            <a:endParaRPr lang="zh-TW" altLang="en-US" sz="4800" dirty="0">
              <a:solidFill>
                <a:schemeClr val="accent3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03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0" name="等腰三角形 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5400000">
            <a:off x="7572800" y="4737500"/>
            <a:ext cx="249378" cy="2149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分析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16682" y="1230178"/>
            <a:ext cx="103991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訓練程式：</a:t>
            </a:r>
            <a:endParaRPr lang="en-US" altLang="zh-TW" sz="2800" dirty="0"/>
          </a:p>
          <a:p>
            <a:pPr lvl="1"/>
            <a:r>
              <a:rPr lang="zh-TW" altLang="en-US" sz="2800" dirty="0"/>
              <a:t>透過</a:t>
            </a:r>
            <a:r>
              <a:rPr lang="en-US" altLang="zh-TW" sz="2800" dirty="0" err="1"/>
              <a:t>Rulebase</a:t>
            </a:r>
            <a:r>
              <a:rPr lang="zh-TW" altLang="en-US" sz="2800" dirty="0"/>
              <a:t>產生的</a:t>
            </a:r>
            <a:r>
              <a:rPr lang="en-US" altLang="zh-TW" sz="2800" dirty="0"/>
              <a:t>Log</a:t>
            </a:r>
            <a:r>
              <a:rPr lang="zh-TW" altLang="en-US" sz="2800" dirty="0"/>
              <a:t>檔來產生訓練模型。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執行程式：</a:t>
            </a:r>
            <a:endParaRPr lang="en-US" altLang="zh-TW" sz="2800" dirty="0"/>
          </a:p>
          <a:p>
            <a:pPr lvl="1"/>
            <a:r>
              <a:rPr lang="zh-TW" altLang="en-US" sz="2800" dirty="0"/>
              <a:t>讀取訓練完成的程模型，依照訓練後的結果來達到自動對打的功能。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0601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flipH="1">
            <a:off x="7818837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設計</a:t>
            </a:r>
            <a:endParaRPr lang="zh-TW" altLang="en-US" sz="4800" dirty="0">
              <a:solidFill>
                <a:schemeClr val="accent4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04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1" name="等腰三角形 10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2" name="等腰三角形 21"/>
          <p:cNvSpPr/>
          <p:nvPr/>
        </p:nvSpPr>
        <p:spPr>
          <a:xfrm rot="5400000">
            <a:off x="7586657" y="4737500"/>
            <a:ext cx="249378" cy="21498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4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10">
      <a:majorFont>
        <a:latin typeface="Roboto"/>
        <a:ea typeface="微软雅黑"/>
        <a:cs typeface=""/>
      </a:majorFont>
      <a:minorFont>
        <a:latin typeface="Roboto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398</Words>
  <Application>Microsoft Office PowerPoint</Application>
  <PresentationFormat>寬螢幕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微软雅黑</vt:lpstr>
      <vt:lpstr>Roboto Light</vt:lpstr>
      <vt:lpstr>宋体</vt:lpstr>
      <vt:lpstr>方正正大黑简体</vt:lpstr>
      <vt:lpstr>微软雅黑 Light</vt:lpstr>
      <vt:lpstr>微軟正黑體</vt:lpstr>
      <vt:lpstr>Arial</vt:lpstr>
      <vt:lpstr>Calibri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user</dc:creator>
  <cp:keywords>user</cp:keywords>
  <dc:description>https://800sucai.taobao.com/</dc:description>
  <cp:lastModifiedBy>CHENG-XIU JIANG</cp:lastModifiedBy>
  <cp:revision>129</cp:revision>
  <dcterms:created xsi:type="dcterms:W3CDTF">2015-09-11T13:14:00Z</dcterms:created>
  <dcterms:modified xsi:type="dcterms:W3CDTF">2020-11-18T08:32:36Z</dcterms:modified>
  <cp:category>https://800sucai.taobao.com/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